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58" r:id="rId13"/>
    <p:sldId id="2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8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DD4E1-C438-6EEC-ED06-34E9EB6D41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C48881-EF95-8225-9212-ECE3DCA315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886E5-56A3-3B45-5362-08B38727F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2397F-9901-72BF-88CB-F7490A0AE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55E6E5-27ED-2246-0C8E-07980BEE5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2969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2001D-EC6A-DE84-922C-1626B784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0AD40-15C2-8E27-92E0-04D885A59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D0692-D227-C2B7-75AB-43359C9E1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2C9E4-73B9-E2B2-8083-012F79440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A3353-71DB-6BB7-8912-1D1064297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0588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E35FD4-347B-B1BB-901D-EE5DB714CF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E0EBD-72B3-BA09-F291-4C990810D1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8B1CE-778E-0197-41F1-04666D341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1FA05-FDDA-97C9-059A-1736949F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BAB84-EF49-A02B-9B49-6FE0E6D40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2761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1350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0312" y="79141"/>
            <a:ext cx="3851373" cy="656655"/>
          </a:xfrm>
        </p:spPr>
        <p:txBody>
          <a:bodyPr lIns="0" tIns="0" rIns="0" bIns="0"/>
          <a:lstStyle>
            <a:lvl1pPr>
              <a:defRPr sz="4267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1930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0312" y="79141"/>
            <a:ext cx="3851373" cy="656655"/>
          </a:xfrm>
        </p:spPr>
        <p:txBody>
          <a:bodyPr lIns="0" tIns="0" rIns="0" bIns="0"/>
          <a:lstStyle>
            <a:lvl1pPr>
              <a:defRPr sz="4267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130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0312" y="79141"/>
            <a:ext cx="3851373" cy="656655"/>
          </a:xfrm>
        </p:spPr>
        <p:txBody>
          <a:bodyPr lIns="0" tIns="0" rIns="0" bIns="0"/>
          <a:lstStyle>
            <a:lvl1pPr>
              <a:defRPr sz="4267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2241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2379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754DD-5C08-7131-D23D-E4E27D247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5984D-C54F-821C-17F8-0679ED82B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1516EA-0E73-4441-40F9-1C53FCAA3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86B21-FC7C-72B8-B395-99F29B00F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482B5-C4D2-8836-8743-D864472AA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584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49B05-A967-C084-65F8-EF727350E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CE9CA0-4BBB-A2B7-1652-07BDCE1D3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2C182-155D-1CFF-16E8-652C70083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52437-4AFA-F069-3FD2-6D69AF0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D9D80-B72D-22B5-3337-FE168A942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2652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D7E45-8634-085E-D91F-B2A4547B9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0A39B-6DD9-B588-C3F7-4C6163DC51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07976-9C11-1993-9AF9-E542F76F7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7FD865-A7E8-B975-8CC8-666F6E947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614F-E714-76AC-1B44-0484C0E43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90D032-FB24-DDE5-56A5-F3C034C1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80447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93B37-FA05-ACDB-1041-B56E8BD7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5A808-9BDD-8291-27BA-20EC86688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F17365-AFF6-1900-70B3-33B0229252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6EB260-5390-BD3A-B46F-32B6BE65B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51273-AF9C-EB09-36F4-789BF13D3C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C27DB6-82EE-67F3-89D6-2BAF55B28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FA09A9-5237-1DD6-19AE-824878B3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B2D6BA-A55F-5A74-3262-FBBCA4BE4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689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0D245-CE91-9027-1D3F-A21E01589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367B2C-8736-E94A-ADEB-8BD5E9798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30E688-A59E-D157-A5E5-BF806DD2D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475B0-856D-5BDA-B45D-008D9E120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0983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BFA1D0-59B9-E8F5-F18E-99FA3B083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287A73-5A5B-D501-BA2C-264AD84AD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86D6AA-4911-A59D-A15B-B931BE6CD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0427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F60EE-E849-0C19-0856-85217C765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07B48-10B6-678A-922C-16FAB7E4C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DDAB2-D42A-4CB2-A806-0B3B304B72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287D4D-F17E-2DAD-8C0C-A138E61A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4A3155-DD7B-1BB3-2E1B-64B47EF62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3153E2-7E2B-90F6-427D-BA73F167C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1502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48B98-6DB7-B172-7047-B88DF22BC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B1F0B0-4BCC-514D-24BD-26D08BEC19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D29CDC-5717-2F38-960D-963759D3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99D08-2F0C-1A7D-C435-D750A338F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D225F3-DBBE-ADD7-08A9-4392B90E5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45339-6843-2548-2EE0-C421A8BC0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1318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51E535-077C-5481-0651-7E1C8B755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FC3CB-2A0B-9490-7749-B3A6600F9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D5D33D-E6B6-5E15-19EA-056ADC0087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D3A53-CB71-4E3A-9F46-769E1F9CF21C}" type="datetimeFigureOut">
              <a:rPr lang="en-ID" smtClean="0"/>
              <a:t>17/11/2023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D7F4E-62FC-A77F-CB9E-8747B79559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8FCF1-24E3-B652-CD6C-032454F139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775F6-98AD-40AD-886D-78B68992379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256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883920"/>
          </a:xfrm>
          <a:custGeom>
            <a:avLst/>
            <a:gdLst/>
            <a:ahLst/>
            <a:cxnLst/>
            <a:rect l="l" t="t" r="r" b="b"/>
            <a:pathLst>
              <a:path w="9144000" h="662940">
                <a:moveTo>
                  <a:pt x="9143999" y="662399"/>
                </a:moveTo>
                <a:lnTo>
                  <a:pt x="0" y="6623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662399"/>
                </a:lnTo>
                <a:close/>
              </a:path>
            </a:pathLst>
          </a:custGeom>
          <a:solidFill>
            <a:srgbClr val="1E5085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0312" y="79141"/>
            <a:ext cx="385137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8116" y="1350849"/>
            <a:ext cx="1052237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265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01600" y="0"/>
            <a:ext cx="12293600" cy="68580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1E5085"/>
          </a:solidFill>
        </p:spPr>
        <p:txBody>
          <a:bodyPr wrap="square" lIns="0" tIns="0" rIns="0" bIns="0" rtlCol="0"/>
          <a:lstStyle/>
          <a:p>
            <a:pPr defTabSz="1219170"/>
            <a:endParaRPr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6666" y="2798734"/>
            <a:ext cx="2279901" cy="227653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626567" y="3022601"/>
            <a:ext cx="8150860" cy="149442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lang="en-ID" sz="3200" dirty="0">
                <a:solidFill>
                  <a:prstClr val="white"/>
                </a:solidFill>
                <a:latin typeface="Arial" panose="020B0604020202020204" pitchFamily="34" charset="0"/>
              </a:rPr>
              <a:t>PRINSIP PENGEMBANGAN</a:t>
            </a:r>
            <a:br>
              <a:rPr lang="en-ID" sz="3200" dirty="0">
                <a:solidFill>
                  <a:prstClr val="white"/>
                </a:solidFill>
                <a:latin typeface="Calibri Light" panose="020F0302020204030204"/>
              </a:rPr>
            </a:br>
            <a:r>
              <a:rPr lang="en-ID" sz="3200" dirty="0">
                <a:solidFill>
                  <a:prstClr val="white"/>
                </a:solidFill>
                <a:latin typeface="Arial" panose="020B0604020202020204" pitchFamily="34" charset="0"/>
              </a:rPr>
              <a:t>PEMBELAJARAN BERDIFERENSIASI</a:t>
            </a:r>
            <a:br>
              <a:rPr lang="en-ID" sz="3200" dirty="0">
                <a:solidFill>
                  <a:prstClr val="white"/>
                </a:solidFill>
                <a:latin typeface="Calibri Light" panose="020F0302020204030204"/>
              </a:rPr>
            </a:br>
            <a:r>
              <a:rPr lang="en-ID" sz="3200" dirty="0">
                <a:solidFill>
                  <a:prstClr val="white"/>
                </a:solidFill>
                <a:latin typeface="Arial" panose="020B0604020202020204" pitchFamily="34" charset="0"/>
              </a:rPr>
              <a:t>(DIFFERENTIATED INSTRUCTION)</a:t>
            </a:r>
            <a:endParaRPr sz="3200" dirty="0">
              <a:solidFill>
                <a:prstClr val="white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F6F9C-72A8-894A-C559-CA4D6619E3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910" y="710883"/>
            <a:ext cx="11366695" cy="889317"/>
          </a:xfrm>
        </p:spPr>
        <p:txBody>
          <a:bodyPr>
            <a:normAutofit fontScale="90000"/>
          </a:bodyPr>
          <a:lstStyle/>
          <a:p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B8E4A9-887A-9514-7DAB-A0D955199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9284" y="1942050"/>
            <a:ext cx="10517945" cy="4444683"/>
          </a:xfrm>
        </p:spPr>
        <p:txBody>
          <a:bodyPr>
            <a:normAutofit lnSpcReduction="10000"/>
          </a:bodyPr>
          <a:lstStyle/>
          <a:p>
            <a:pPr algn="just"/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untuk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rapor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ditentukan</a:t>
            </a:r>
            <a:r>
              <a:rPr lang="en-ID" dirty="0">
                <a:effectLst/>
                <a:latin typeface="Times New Roman" panose="02020603050405020304" pitchFamily="18" charset="0"/>
              </a:rPr>
              <a:t> oleh 3 P,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yaitu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Penampilan</a:t>
            </a:r>
            <a:r>
              <a:rPr lang="en-ID" dirty="0">
                <a:effectLst/>
                <a:latin typeface="Times New Roman" panose="02020603050405020304" pitchFamily="18" charset="0"/>
              </a:rPr>
              <a:t>, Proses, dan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Progres</a:t>
            </a:r>
            <a:r>
              <a:rPr lang="en-ID" dirty="0">
                <a:effectLst/>
                <a:latin typeface="Times New Roman" panose="02020603050405020304" pitchFamily="18" charset="0"/>
              </a:rPr>
              <a:t>. Jadi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akhir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diberikan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kepada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dengan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mempertimbangkan</a:t>
            </a:r>
            <a:r>
              <a:rPr lang="en-ID" dirty="0">
                <a:effectLst/>
                <a:latin typeface="Times New Roman" panose="02020603050405020304" pitchFamily="18" charset="0"/>
              </a:rPr>
              <a:t> ke-3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faktor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ini</a:t>
            </a:r>
            <a:r>
              <a:rPr lang="en-ID" dirty="0">
                <a:effectLst/>
                <a:latin typeface="Times New Roman" panose="02020603050405020304" pitchFamily="18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ID" dirty="0" err="1">
                <a:effectLst/>
                <a:latin typeface="Times New Roman" panose="02020603050405020304" pitchFamily="18" charset="0"/>
              </a:rPr>
              <a:t>Penampilan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mengacu</a:t>
            </a:r>
            <a:r>
              <a:rPr lang="en-ID" dirty="0">
                <a:effectLst/>
                <a:latin typeface="Times New Roman" panose="02020603050405020304" pitchFamily="18" charset="0"/>
              </a:rPr>
              <a:t> pada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pencapaian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terhadap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kriteria</a:t>
            </a:r>
            <a:r>
              <a:rPr lang="en-ID" dirty="0">
                <a:effectLst/>
                <a:latin typeface="Times New Roman" panose="02020603050405020304" pitchFamily="18" charset="0"/>
              </a:rPr>
              <a:t> yang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telah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ditentukan</a:t>
            </a:r>
            <a:r>
              <a:rPr lang="en-ID" dirty="0">
                <a:effectLst/>
                <a:latin typeface="Times New Roman" panose="02020603050405020304" pitchFamily="18" charset="0"/>
              </a:rPr>
              <a:t> oleh guru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sesuai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dengan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tujuan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yang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sudah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ditetapkan</a:t>
            </a:r>
            <a:r>
              <a:rPr lang="en-ID" dirty="0">
                <a:effectLst/>
                <a:latin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Proses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adalah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terhadap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kebiasaan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mengerjakan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tugas</a:t>
            </a:r>
            <a:r>
              <a:rPr lang="en-ID" dirty="0">
                <a:effectLst/>
                <a:latin typeface="Times New Roman" panose="02020603050405020304" pitchFamily="18" charset="0"/>
              </a:rPr>
              <a:t> dan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keterlibatan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selama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mengikuti</a:t>
            </a:r>
            <a:r>
              <a:rPr lang="en-ID" dirty="0">
                <a:effectLst/>
                <a:latin typeface="Times New Roman" panose="02020603050405020304" pitchFamily="18" charset="0"/>
              </a:rPr>
              <a:t> proses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Progres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adalah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untuk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melihat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kemajuan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dari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tugas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pertama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sampai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dengan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tugas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terakhir</a:t>
            </a:r>
            <a:r>
              <a:rPr lang="en-ID" dirty="0">
                <a:effectLst/>
                <a:latin typeface="Times New Roman" panose="02020603050405020304" pitchFamily="18" charset="0"/>
              </a:rPr>
              <a:t>.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Melalui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berbagai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tugas</a:t>
            </a:r>
            <a:r>
              <a:rPr lang="en-ID" dirty="0">
                <a:effectLst/>
                <a:latin typeface="Times New Roman" panose="02020603050405020304" pitchFamily="18" charset="0"/>
              </a:rPr>
              <a:t>, guru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dapat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memberikan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proses.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Penilaian</a:t>
            </a:r>
            <a:r>
              <a:rPr lang="en-ID" dirty="0">
                <a:effectLst/>
                <a:latin typeface="Times New Roman" panose="02020603050405020304" pitchFamily="18" charset="0"/>
              </a:rPr>
              <a:t> proses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tersebut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dikumpulkan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menjadi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satu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portofolio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bagi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. Guru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menilai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sejauh</a:t>
            </a:r>
            <a:r>
              <a:rPr lang="en-ID" dirty="0">
                <a:effectLst/>
                <a:latin typeface="Times New Roman" panose="02020603050405020304" pitchFamily="18" charset="0"/>
              </a:rPr>
              <a:t> mana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perkembangan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atau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kemajuan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dari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setiap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tugasnya</a:t>
            </a:r>
            <a:r>
              <a:rPr lang="en-ID" dirty="0">
                <a:effectLst/>
                <a:latin typeface="Times New Roman" panose="02020603050405020304" pitchFamily="18" charset="0"/>
              </a:rPr>
              <a:t>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55929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2A76-DBF6-82DA-A449-D821CED60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>
                <a:effectLst/>
                <a:latin typeface="Times New Roman" panose="02020603050405020304" pitchFamily="18" charset="0"/>
              </a:rPr>
              <a:t>PENERAPAN PEMBELAJARAN</a:t>
            </a:r>
            <a:br>
              <a:rPr lang="en-ID" dirty="0"/>
            </a:br>
            <a:r>
              <a:rPr lang="en-ID" dirty="0">
                <a:effectLst/>
                <a:latin typeface="Times New Roman" panose="02020603050405020304" pitchFamily="18" charset="0"/>
              </a:rPr>
              <a:t>BERDIFERENSIASI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30B8F-D8D9-DE37-83F1-B8B90761E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en-ID" dirty="0"/>
            </a:br>
            <a:r>
              <a:rPr lang="en-ID" dirty="0" err="1">
                <a:effectLst/>
                <a:latin typeface="Times New Roman" panose="02020603050405020304" pitchFamily="18" charset="0"/>
              </a:rPr>
              <a:t>A.Pembelajaran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Konten</a:t>
            </a:r>
            <a:r>
              <a:rPr lang="en-ID" dirty="0">
                <a:effectLst/>
                <a:latin typeface="Times New Roman" panose="02020603050405020304" pitchFamily="18" charset="0"/>
              </a:rPr>
              <a:t> (What to Learn)</a:t>
            </a:r>
            <a:br>
              <a:rPr lang="en-ID" dirty="0"/>
            </a:br>
            <a:r>
              <a:rPr lang="en-ID" dirty="0" err="1">
                <a:effectLst/>
                <a:latin typeface="Times New Roman" panose="02020603050405020304" pitchFamily="18" charset="0"/>
              </a:rPr>
              <a:t>B.Pembelajaran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Proses ( How to Learn)</a:t>
            </a:r>
            <a:br>
              <a:rPr lang="en-ID" dirty="0"/>
            </a:br>
            <a:r>
              <a:rPr lang="en-ID" dirty="0" err="1">
                <a:effectLst/>
                <a:latin typeface="Times New Roman" panose="02020603050405020304" pitchFamily="18" charset="0"/>
              </a:rPr>
              <a:t>C.Pembelajaran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Produk</a:t>
            </a:r>
            <a:r>
              <a:rPr lang="en-ID" dirty="0">
                <a:effectLst/>
                <a:latin typeface="Times New Roman" panose="02020603050405020304" pitchFamily="18" charset="0"/>
              </a:rPr>
              <a:t> (Show your learn)</a:t>
            </a:r>
            <a:br>
              <a:rPr lang="en-ID" dirty="0"/>
            </a:br>
            <a:r>
              <a:rPr lang="en-ID" dirty="0" err="1">
                <a:effectLst/>
                <a:latin typeface="Times New Roman" panose="02020603050405020304" pitchFamily="18" charset="0"/>
              </a:rPr>
              <a:t>D.Pembelajaran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Lingkungan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Belajar</a:t>
            </a:r>
            <a:r>
              <a:rPr lang="en-ID" dirty="0">
                <a:effectLst/>
                <a:latin typeface="Times New Roman" panose="02020603050405020304" pitchFamily="18" charset="0"/>
              </a:rPr>
              <a:t> (Affect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Envirounment</a:t>
            </a:r>
            <a:r>
              <a:rPr lang="en-ID" dirty="0">
                <a:effectLst/>
                <a:latin typeface="Times New Roman" panose="02020603050405020304" pitchFamily="18" charset="0"/>
              </a:rPr>
              <a:t>)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8269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7BF57-36E8-49E5-85DF-058DEF60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en-US" dirty="0" err="1"/>
              <a:t>Macam-macam</a:t>
            </a:r>
            <a:r>
              <a:rPr lang="en-US" dirty="0"/>
              <a:t> Model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strategi dan Teknik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Berdiferensiasi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AF6104-9835-4832-AB98-CC9C9F5EC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Model </a:t>
            </a:r>
            <a:r>
              <a:rPr lang="en-US" b="1" dirty="0" err="1"/>
              <a:t>Pembelajaran</a:t>
            </a:r>
            <a:r>
              <a:rPr lang="en-US" b="1" dirty="0"/>
              <a:t> </a:t>
            </a:r>
            <a:r>
              <a:rPr lang="en-US" b="1" dirty="0" err="1"/>
              <a:t>Berbasis</a:t>
            </a:r>
            <a:r>
              <a:rPr lang="en-US" b="1" dirty="0"/>
              <a:t> </a:t>
            </a:r>
            <a:r>
              <a:rPr lang="en-US" b="1" dirty="0" err="1"/>
              <a:t>Proyek</a:t>
            </a:r>
            <a:r>
              <a:rPr lang="en-US" b="1" dirty="0"/>
              <a:t> ( Project Based Learning)</a:t>
            </a:r>
          </a:p>
          <a:p>
            <a:r>
              <a:rPr lang="en-US" b="1" dirty="0"/>
              <a:t>Model </a:t>
            </a:r>
            <a:r>
              <a:rPr lang="en-US" b="1" dirty="0" err="1"/>
              <a:t>Pembelajaran</a:t>
            </a:r>
            <a:r>
              <a:rPr lang="en-US" b="1" dirty="0"/>
              <a:t> </a:t>
            </a:r>
            <a:r>
              <a:rPr lang="en-US" b="1" dirty="0" err="1"/>
              <a:t>Berbasis</a:t>
            </a:r>
            <a:r>
              <a:rPr lang="en-US" b="1" dirty="0"/>
              <a:t>  </a:t>
            </a:r>
            <a:r>
              <a:rPr lang="en-US" b="1" dirty="0" err="1"/>
              <a:t>Masalah</a:t>
            </a:r>
            <a:r>
              <a:rPr lang="en-US" b="1" dirty="0"/>
              <a:t> ( Problem Based Learning)</a:t>
            </a:r>
          </a:p>
          <a:p>
            <a:r>
              <a:rPr lang="en-US" b="1" dirty="0"/>
              <a:t>Model </a:t>
            </a:r>
            <a:r>
              <a:rPr lang="en-US" b="1" dirty="0" err="1"/>
              <a:t>Pembelajaran</a:t>
            </a:r>
            <a:r>
              <a:rPr lang="en-US" b="1" dirty="0"/>
              <a:t> </a:t>
            </a:r>
            <a:r>
              <a:rPr lang="en-US" b="1" dirty="0" err="1"/>
              <a:t>Berbasis</a:t>
            </a:r>
            <a:r>
              <a:rPr lang="en-US" b="1" dirty="0"/>
              <a:t> </a:t>
            </a:r>
            <a:r>
              <a:rPr lang="en-US" b="1" dirty="0" err="1"/>
              <a:t>Inkuiri</a:t>
            </a:r>
            <a:r>
              <a:rPr lang="en-US" b="1" dirty="0"/>
              <a:t> ( Inquiry Based Learning)</a:t>
            </a:r>
          </a:p>
          <a:p>
            <a:r>
              <a:rPr lang="en-US" dirty="0"/>
              <a:t>Model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Penemuan</a:t>
            </a:r>
            <a:r>
              <a:rPr lang="en-US" dirty="0"/>
              <a:t>  (Discovery Learning)</a:t>
            </a:r>
          </a:p>
          <a:p>
            <a:r>
              <a:rPr lang="en-US" dirty="0"/>
              <a:t>Model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Kooperatif</a:t>
            </a:r>
            <a:r>
              <a:rPr lang="en-US" dirty="0"/>
              <a:t> dan </a:t>
            </a:r>
            <a:r>
              <a:rPr lang="en-US" dirty="0" err="1"/>
              <a:t>Kontekstual</a:t>
            </a:r>
            <a:r>
              <a:rPr lang="en-US" dirty="0"/>
              <a:t> ( Cooperative and Contextual Learning)</a:t>
            </a:r>
          </a:p>
        </p:txBody>
      </p:sp>
    </p:spTree>
    <p:extLst>
      <p:ext uri="{BB962C8B-B14F-4D97-AF65-F5344CB8AC3E}">
        <p14:creationId xmlns:p14="http://schemas.microsoft.com/office/powerpoint/2010/main" val="3296057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2D49E-D29E-3106-8AAE-F691D2B5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600" y="79141"/>
            <a:ext cx="8128000" cy="410433"/>
          </a:xfrm>
        </p:spPr>
        <p:txBody>
          <a:bodyPr/>
          <a:lstStyle/>
          <a:p>
            <a:r>
              <a:rPr lang="en-US" sz="2667" dirty="0"/>
              <a:t>HAKIKAT PEMBELAJARAN BERDIFRENSIASI</a:t>
            </a:r>
            <a:endParaRPr lang="en-ID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84A05-C13E-D140-F365-DB139396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10852052" cy="4351339"/>
          </a:xfrm>
        </p:spPr>
        <p:txBody>
          <a:bodyPr>
            <a:normAutofit fontScale="92500"/>
          </a:bodyPr>
          <a:lstStyle/>
          <a:p>
            <a:br>
              <a:rPr lang="en-ID" dirty="0">
                <a:effectLst/>
                <a:latin typeface="Times New Roman" panose="02020603050405020304" pitchFamily="18" charset="0"/>
              </a:rPr>
            </a:br>
            <a:endParaRPr lang="en-ID" dirty="0">
              <a:effectLst/>
              <a:latin typeface="Times New Roman" panose="02020603050405020304" pitchFamily="18" charset="0"/>
            </a:endParaRPr>
          </a:p>
          <a:p>
            <a:r>
              <a:rPr lang="en-ID" sz="3200" i="1" dirty="0">
                <a:effectLst/>
                <a:latin typeface="Times New Roman" panose="02020603050405020304" pitchFamily="18" charset="0"/>
              </a:rPr>
              <a:t>proses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belajar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mengajar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dimana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didik</a:t>
            </a:r>
            <a:br>
              <a:rPr lang="en-ID" sz="3200" i="1" dirty="0"/>
            </a:br>
            <a:r>
              <a:rPr lang="en-ID" sz="3200" i="1" dirty="0" err="1">
                <a:effectLst/>
                <a:latin typeface="Times New Roman" panose="02020603050405020304" pitchFamily="18" charset="0"/>
              </a:rPr>
              <a:t>dapat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mempelajari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materi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pelajaran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sesuai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dengan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kemampuan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,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apa</a:t>
            </a:r>
            <a:br>
              <a:rPr lang="en-ID" sz="3200" i="1" dirty="0"/>
            </a:br>
            <a:r>
              <a:rPr lang="en-ID" sz="3200" i="1" dirty="0">
                <a:effectLst/>
                <a:latin typeface="Times New Roman" panose="02020603050405020304" pitchFamily="18" charset="0"/>
              </a:rPr>
              <a:t>yang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disukai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, dan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kebutuhannya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masing-masing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sehingga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mereka</a:t>
            </a:r>
            <a:br>
              <a:rPr lang="en-ID" sz="3200" i="1" dirty="0"/>
            </a:br>
            <a:r>
              <a:rPr lang="en-ID" sz="3200" i="1" dirty="0" err="1">
                <a:effectLst/>
                <a:latin typeface="Times New Roman" panose="02020603050405020304" pitchFamily="18" charset="0"/>
              </a:rPr>
              <a:t>tidak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frustasi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dan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merasa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gagal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pengalaman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200" i="1" dirty="0" err="1">
                <a:effectLst/>
                <a:latin typeface="Times New Roman" panose="02020603050405020304" pitchFamily="18" charset="0"/>
              </a:rPr>
              <a:t>belajarnya</a:t>
            </a:r>
            <a:r>
              <a:rPr lang="en-ID" sz="3200" i="1" dirty="0">
                <a:effectLst/>
                <a:latin typeface="Times New Roman" panose="02020603050405020304" pitchFamily="18" charset="0"/>
              </a:rPr>
              <a:t> </a:t>
            </a:r>
          </a:p>
          <a:p>
            <a:endParaRPr lang="en-ID" i="1" dirty="0">
              <a:latin typeface="Times New Roman" panose="02020603050405020304" pitchFamily="18" charset="0"/>
            </a:endParaRPr>
          </a:p>
          <a:p>
            <a:endParaRPr lang="en-ID" i="1" dirty="0">
              <a:effectLst/>
              <a:latin typeface="Times New Roman" panose="02020603050405020304" pitchFamily="18" charset="0"/>
            </a:endParaRPr>
          </a:p>
          <a:p>
            <a:r>
              <a:rPr lang="en-ID" dirty="0">
                <a:effectLst/>
                <a:latin typeface="Times New Roman" panose="02020603050405020304" pitchFamily="18" charset="0"/>
              </a:rPr>
              <a:t>(Breaux dan Magee, 2010; Fox &amp; Hoffman, 2011; Tomlinson, 2017)</a:t>
            </a:r>
          </a:p>
          <a:p>
            <a:br>
              <a:rPr lang="en-ID" dirty="0">
                <a:effectLst/>
                <a:latin typeface="Times New Roman" panose="02020603050405020304" pitchFamily="18" charset="0"/>
              </a:rPr>
            </a:br>
            <a:br>
              <a:rPr lang="en-ID" dirty="0">
                <a:effectLst/>
                <a:latin typeface="Times New Roman" panose="02020603050405020304" pitchFamily="18" charset="0"/>
              </a:rPr>
            </a:br>
            <a:br>
              <a:rPr lang="en-ID" dirty="0">
                <a:effectLst/>
                <a:latin typeface="Times New Roman" panose="02020603050405020304" pitchFamily="18" charset="0"/>
              </a:rPr>
            </a:b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57443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7F10E-DC09-F322-CEB1-E5E611C7F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ID" dirty="0">
                <a:effectLst/>
                <a:latin typeface="Times New Roman" panose="02020603050405020304" pitchFamily="18" charset="0"/>
              </a:rPr>
            </a:br>
            <a:r>
              <a:rPr lang="en-ID" dirty="0" err="1">
                <a:effectLst/>
                <a:latin typeface="Times New Roman" panose="02020603050405020304" pitchFamily="18" charset="0"/>
              </a:rPr>
              <a:t>Ciri-ciri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Sumber</a:t>
            </a:r>
            <a:br>
              <a:rPr lang="en-ID" dirty="0">
                <a:effectLst/>
                <a:latin typeface="Times New Roman" panose="02020603050405020304" pitchFamily="18" charset="0"/>
              </a:rPr>
            </a:br>
            <a:r>
              <a:rPr lang="en-ID" dirty="0">
                <a:effectLst/>
                <a:latin typeface="Times New Roman" panose="02020603050405020304" pitchFamily="18" charset="0"/>
              </a:rPr>
              <a:t>   (ASCD, 2011)</a:t>
            </a:r>
            <a:br>
              <a:rPr lang="en-ID" dirty="0">
                <a:effectLst/>
                <a:latin typeface="Times New Roman" panose="02020603050405020304" pitchFamily="18" charset="0"/>
              </a:rPr>
            </a:br>
            <a:endParaRPr lang="en-ID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A1A9BEF-7BB5-C865-BDC5-E4DDDE3E6B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9725" y="1690688"/>
            <a:ext cx="8972549" cy="4938712"/>
          </a:xfrm>
        </p:spPr>
      </p:pic>
    </p:spTree>
    <p:extLst>
      <p:ext uri="{BB962C8B-B14F-4D97-AF65-F5344CB8AC3E}">
        <p14:creationId xmlns:p14="http://schemas.microsoft.com/office/powerpoint/2010/main" val="882800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7942A1-150C-25A3-E561-D5C1E9964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630" y="453319"/>
            <a:ext cx="8721089" cy="595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53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8C1AB2-5E9F-753C-C660-1899D9C63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36022"/>
            <a:ext cx="8229600" cy="638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19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A51C-252E-B5DF-3326-8943DC36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237410"/>
            <a:ext cx="9144000" cy="607963"/>
          </a:xfrm>
        </p:spPr>
        <p:txBody>
          <a:bodyPr>
            <a:normAutofit/>
          </a:bodyPr>
          <a:lstStyle/>
          <a:p>
            <a:r>
              <a:rPr lang="en-ID" sz="2400" dirty="0" err="1">
                <a:effectLst/>
                <a:latin typeface="Times New Roman" panose="02020603050405020304" pitchFamily="18" charset="0"/>
              </a:rPr>
              <a:t>Prinsip-Prinsip</a:t>
            </a:r>
            <a:r>
              <a:rPr lang="en-ID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2400" dirty="0" err="1">
                <a:effectLst/>
                <a:latin typeface="Times New Roman" panose="02020603050405020304" pitchFamily="18" charset="0"/>
              </a:rPr>
              <a:t>Berdiferensiasi</a:t>
            </a:r>
            <a:endParaRPr lang="en-ID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2F1DC0-9934-1A3A-2273-DC19F48FD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633" y="983868"/>
            <a:ext cx="7712731" cy="489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90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FC4C3-0BE7-92DD-5E43-9BDFB8A316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04715"/>
            <a:ext cx="9144000" cy="889317"/>
          </a:xfrm>
        </p:spPr>
        <p:txBody>
          <a:bodyPr>
            <a:normAutofit fontScale="90000"/>
          </a:bodyPr>
          <a:lstStyle/>
          <a:p>
            <a:r>
              <a:rPr lang="en-ID" dirty="0" err="1">
                <a:effectLst/>
                <a:latin typeface="Times New Roman" panose="02020603050405020304" pitchFamily="18" charset="0"/>
              </a:rPr>
              <a:t>Keragaman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B7D963-FDDD-E375-6382-15ADA6EC5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140" y="1228412"/>
            <a:ext cx="5073345" cy="43560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83C45B-474B-0830-E9C1-D0CDB6475C8D}"/>
              </a:ext>
            </a:extLst>
          </p:cNvPr>
          <p:cNvSpPr txBox="1"/>
          <p:nvPr/>
        </p:nvSpPr>
        <p:spPr>
          <a:xfrm>
            <a:off x="1679331" y="5767266"/>
            <a:ext cx="96363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>
                <a:effectLst/>
                <a:latin typeface="Times New Roman" panose="02020603050405020304" pitchFamily="18" charset="0"/>
              </a:rPr>
              <a:t>Pandangan</a:t>
            </a:r>
            <a:r>
              <a:rPr lang="en-ID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</a:rPr>
              <a:t>terhadap</a:t>
            </a:r>
            <a:r>
              <a:rPr lang="en-ID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2000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sz="2000" dirty="0">
                <a:latin typeface="Times New Roman" panose="02020603050405020304" pitchFamily="18" charset="0"/>
              </a:rPr>
              <a:t>  </a:t>
            </a:r>
            <a:r>
              <a:rPr lang="en-ID" sz="2000" dirty="0" err="1">
                <a:effectLst/>
                <a:latin typeface="Times New Roman" panose="02020603050405020304" pitchFamily="18" charset="0"/>
              </a:rPr>
              <a:t>Sumber</a:t>
            </a:r>
            <a:r>
              <a:rPr lang="en-ID" sz="2000" dirty="0">
                <a:effectLst/>
                <a:latin typeface="Times New Roman" panose="02020603050405020304" pitchFamily="18" charset="0"/>
              </a:rPr>
              <a:t>: Tomlinson, Carol A &amp; Moon, Tonya R. (2013)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239993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B5364-2B8B-7B42-77F8-D961426FB8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5866" y="609989"/>
            <a:ext cx="9144000" cy="903385"/>
          </a:xfrm>
        </p:spPr>
        <p:txBody>
          <a:bodyPr>
            <a:normAutofit fontScale="90000"/>
          </a:bodyPr>
          <a:lstStyle/>
          <a:p>
            <a:r>
              <a:rPr lang="en-ID" dirty="0" err="1">
                <a:effectLst/>
                <a:latin typeface="Times New Roman" panose="02020603050405020304" pitchFamily="18" charset="0"/>
              </a:rPr>
              <a:t>Elemen</a:t>
            </a:r>
            <a:r>
              <a:rPr lang="en-ID" dirty="0">
                <a:effectLst/>
                <a:latin typeface="Times New Roman" panose="02020603050405020304" pitchFamily="18" charset="0"/>
              </a:rPr>
              <a:t> yang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endParaRPr lang="en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A1E2CA-F561-280E-BE37-BBD5DEFAA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4440" y="1409480"/>
            <a:ext cx="5839850" cy="51446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411EDB-762B-CB46-65B6-AA005E2F03AB}"/>
              </a:ext>
            </a:extLst>
          </p:cNvPr>
          <p:cNvSpPr txBox="1"/>
          <p:nvPr/>
        </p:nvSpPr>
        <p:spPr>
          <a:xfrm>
            <a:off x="727710" y="5232348"/>
            <a:ext cx="60983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dirty="0" err="1">
                <a:effectLst/>
                <a:latin typeface="Times New Roman" panose="02020603050405020304" pitchFamily="18" charset="0"/>
              </a:rPr>
              <a:t>Aspek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s-ES" sz="2000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s-ES" sz="2000" dirty="0" err="1">
                <a:effectLst/>
                <a:latin typeface="Times New Roman" panose="02020603050405020304" pitchFamily="18" charset="0"/>
              </a:rPr>
              <a:t>berdiferensiasi</a:t>
            </a:r>
            <a:br>
              <a:rPr lang="es-ES" sz="2000" dirty="0"/>
            </a:br>
            <a:r>
              <a:rPr lang="es-ES" sz="2000" dirty="0" err="1">
                <a:effectLst/>
                <a:latin typeface="Times New Roman" panose="02020603050405020304" pitchFamily="18" charset="0"/>
              </a:rPr>
              <a:t>Sumber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: </a:t>
            </a:r>
            <a:r>
              <a:rPr lang="es-ES" sz="2000" dirty="0" err="1">
                <a:effectLst/>
                <a:latin typeface="Times New Roman" panose="02020603050405020304" pitchFamily="18" charset="0"/>
              </a:rPr>
              <a:t>diadaptasi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s-ES" sz="2000" dirty="0" err="1">
                <a:effectLst/>
                <a:latin typeface="Times New Roman" panose="02020603050405020304" pitchFamily="18" charset="0"/>
              </a:rPr>
              <a:t>dari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 </a:t>
            </a:r>
            <a:r>
              <a:rPr lang="es-ES" sz="2000" dirty="0" err="1">
                <a:effectLst/>
                <a:latin typeface="Times New Roman" panose="02020603050405020304" pitchFamily="18" charset="0"/>
              </a:rPr>
              <a:t>buku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 Tomlinson, Carol A &amp; Moon, </a:t>
            </a:r>
            <a:r>
              <a:rPr lang="es-ES" sz="2000" dirty="0" err="1">
                <a:effectLst/>
                <a:latin typeface="Times New Roman" panose="02020603050405020304" pitchFamily="18" charset="0"/>
              </a:rPr>
              <a:t>Tonya</a:t>
            </a:r>
            <a:r>
              <a:rPr lang="es-ES" sz="2000" dirty="0">
                <a:effectLst/>
                <a:latin typeface="Times New Roman" panose="02020603050405020304" pitchFamily="18" charset="0"/>
              </a:rPr>
              <a:t> R (2013)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1204801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A8E60-8B0A-ACB1-69EE-489163992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5129"/>
            <a:ext cx="9144000" cy="1184739"/>
          </a:xfrm>
        </p:spPr>
        <p:txBody>
          <a:bodyPr>
            <a:normAutofit fontScale="90000"/>
          </a:bodyPr>
          <a:lstStyle/>
          <a:p>
            <a:r>
              <a:rPr lang="en-ID" sz="3100" dirty="0" err="1">
                <a:effectLst/>
                <a:latin typeface="Times New Roman" panose="02020603050405020304" pitchFamily="18" charset="0"/>
              </a:rPr>
              <a:t>Perpaduan</a:t>
            </a:r>
            <a:r>
              <a:rPr lang="en-ID" sz="31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100" dirty="0" err="1">
                <a:effectLst/>
                <a:latin typeface="Times New Roman" panose="02020603050405020304" pitchFamily="18" charset="0"/>
              </a:rPr>
              <a:t>antara</a:t>
            </a:r>
            <a:r>
              <a:rPr lang="en-ID" sz="31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100" dirty="0" err="1">
                <a:effectLst/>
                <a:latin typeface="Times New Roman" panose="02020603050405020304" pitchFamily="18" charset="0"/>
              </a:rPr>
              <a:t>Elemen</a:t>
            </a:r>
            <a:r>
              <a:rPr lang="en-ID" sz="31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100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sz="3100" dirty="0">
                <a:effectLst/>
                <a:latin typeface="Times New Roman" panose="02020603050405020304" pitchFamily="18" charset="0"/>
              </a:rPr>
              <a:t> dan </a:t>
            </a:r>
            <a:r>
              <a:rPr lang="en-ID" sz="3100" dirty="0" err="1">
                <a:effectLst/>
                <a:latin typeface="Times New Roman" panose="02020603050405020304" pitchFamily="18" charset="0"/>
              </a:rPr>
              <a:t>Keragaman</a:t>
            </a:r>
            <a:r>
              <a:rPr lang="en-ID" sz="31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100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sz="3100" dirty="0">
                <a:effectLst/>
                <a:latin typeface="Times New Roman" panose="02020603050405020304" pitchFamily="18" charset="0"/>
              </a:rPr>
              <a:t> </a:t>
            </a:r>
            <a:r>
              <a:rPr lang="en-ID" sz="3100" dirty="0" err="1">
                <a:effectLst/>
                <a:latin typeface="Times New Roman" panose="02020603050405020304" pitchFamily="18" charset="0"/>
              </a:rPr>
              <a:t>Didik</a:t>
            </a:r>
            <a:br>
              <a:rPr lang="en-ID" dirty="0">
                <a:effectLst/>
                <a:latin typeface="Times New Roman" panose="02020603050405020304" pitchFamily="18" charset="0"/>
              </a:rPr>
            </a:br>
            <a:endParaRPr lang="en-ID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6EDD67-3024-CE65-7843-12C2BF1F1CD7}"/>
              </a:ext>
            </a:extLst>
          </p:cNvPr>
          <p:cNvSpPr txBox="1"/>
          <p:nvPr/>
        </p:nvSpPr>
        <p:spPr>
          <a:xfrm>
            <a:off x="404300" y="1144363"/>
            <a:ext cx="113834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pada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dasarnya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menyatukan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antara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elemen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yang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dapat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didiferensiasikan</a:t>
            </a:r>
            <a:r>
              <a:rPr lang="en-ID" dirty="0">
                <a:effectLst/>
                <a:latin typeface="Times New Roman" panose="02020603050405020304" pitchFamily="18" charset="0"/>
              </a:rPr>
              <a:t> dan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keragaman</a:t>
            </a:r>
            <a:r>
              <a:rPr lang="en-ID" dirty="0">
                <a:effectLst/>
                <a:latin typeface="Times New Roman" panose="02020603050405020304" pitchFamily="18" charset="0"/>
              </a:rPr>
              <a:t> yang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ada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.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Artinya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adalah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setiap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elemen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(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konten</a:t>
            </a:r>
            <a:r>
              <a:rPr lang="en-ID" dirty="0">
                <a:effectLst/>
                <a:latin typeface="Times New Roman" panose="02020603050405020304" pitchFamily="18" charset="0"/>
              </a:rPr>
              <a:t>, proses,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produk</a:t>
            </a:r>
            <a:r>
              <a:rPr lang="en-ID" dirty="0">
                <a:effectLst/>
                <a:latin typeface="Times New Roman" panose="02020603050405020304" pitchFamily="18" charset="0"/>
              </a:rPr>
              <a:t>, dan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lingkungan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belajar</a:t>
            </a:r>
            <a:r>
              <a:rPr lang="en-ID" dirty="0">
                <a:effectLst/>
                <a:latin typeface="Times New Roman" panose="02020603050405020304" pitchFamily="18" charset="0"/>
              </a:rPr>
              <a:t>)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dapat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didiferensiasi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berdasarkan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kesiapan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belajar</a:t>
            </a:r>
            <a:r>
              <a:rPr lang="en-ID" dirty="0">
                <a:effectLst/>
                <a:latin typeface="Times New Roman" panose="02020603050405020304" pitchFamily="18" charset="0"/>
              </a:rPr>
              <a:t>,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minat</a:t>
            </a:r>
            <a:r>
              <a:rPr lang="en-ID" dirty="0">
                <a:effectLst/>
                <a:latin typeface="Times New Roman" panose="02020603050405020304" pitchFamily="18" charset="0"/>
              </a:rPr>
              <a:t>, dan/</a:t>
            </a:r>
            <a:br>
              <a:rPr lang="en-ID" dirty="0"/>
            </a:br>
            <a:r>
              <a:rPr lang="en-ID" dirty="0" err="1">
                <a:effectLst/>
                <a:latin typeface="Times New Roman" panose="02020603050405020304" pitchFamily="18" charset="0"/>
              </a:rPr>
              <a:t>atau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profil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belajar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peserta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didik</a:t>
            </a:r>
            <a:r>
              <a:rPr lang="en-ID" dirty="0">
                <a:effectLst/>
                <a:latin typeface="Times New Roman" panose="02020603050405020304" pitchFamily="18" charset="0"/>
              </a:rPr>
              <a:t> yang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berbeda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satu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dengan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lainnya</a:t>
            </a:r>
            <a:r>
              <a:rPr lang="en-ID" dirty="0">
                <a:effectLst/>
                <a:latin typeface="Times New Roman" panose="02020603050405020304" pitchFamily="18" charset="0"/>
              </a:rPr>
              <a:t>.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Perpaduan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antara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keduanya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dapat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terlihat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dalam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bagan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berikut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ini</a:t>
            </a:r>
            <a:r>
              <a:rPr lang="en-ID" dirty="0">
                <a:effectLst/>
                <a:latin typeface="Times New Roman" panose="02020603050405020304" pitchFamily="18" charset="0"/>
              </a:rPr>
              <a:t>:</a:t>
            </a:r>
            <a:endParaRPr lang="en-ID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4F291A-1E1C-CEF3-30B7-61F5B2266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840" y="2237662"/>
            <a:ext cx="7244860" cy="37745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73B6AF1-53D6-FDA7-3EB3-72A6D750BFD1}"/>
              </a:ext>
            </a:extLst>
          </p:cNvPr>
          <p:cNvSpPr txBox="1"/>
          <p:nvPr/>
        </p:nvSpPr>
        <p:spPr>
          <a:xfrm>
            <a:off x="556846" y="5785858"/>
            <a:ext cx="60983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>
                <a:effectLst/>
                <a:latin typeface="Times New Roman" panose="02020603050405020304" pitchFamily="18" charset="0"/>
              </a:rPr>
              <a:t>Bagan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elemen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pembelajaran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berdiferensiasi</a:t>
            </a:r>
            <a:br>
              <a:rPr lang="en-ID" dirty="0"/>
            </a:br>
            <a:r>
              <a:rPr lang="en-ID" dirty="0" err="1">
                <a:effectLst/>
                <a:latin typeface="Times New Roman" panose="02020603050405020304" pitchFamily="18" charset="0"/>
              </a:rPr>
              <a:t>Sumber</a:t>
            </a:r>
            <a:r>
              <a:rPr lang="en-ID" dirty="0">
                <a:effectLst/>
                <a:latin typeface="Times New Roman" panose="02020603050405020304" pitchFamily="18" charset="0"/>
              </a:rPr>
              <a:t>: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diadaptasi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dari</a:t>
            </a:r>
            <a:r>
              <a:rPr lang="en-ID" dirty="0">
                <a:effectLst/>
                <a:latin typeface="Times New Roman" panose="02020603050405020304" pitchFamily="18" charset="0"/>
              </a:rPr>
              <a:t> </a:t>
            </a:r>
            <a:r>
              <a:rPr lang="en-ID" dirty="0" err="1">
                <a:effectLst/>
                <a:latin typeface="Times New Roman" panose="02020603050405020304" pitchFamily="18" charset="0"/>
              </a:rPr>
              <a:t>buku</a:t>
            </a:r>
            <a:r>
              <a:rPr lang="en-ID" dirty="0">
                <a:effectLst/>
                <a:latin typeface="Times New Roman" panose="02020603050405020304" pitchFamily="18" charset="0"/>
              </a:rPr>
              <a:t> Tomlinson, Carol A &amp; Moon,</a:t>
            </a:r>
            <a:br>
              <a:rPr lang="en-ID" dirty="0"/>
            </a:br>
            <a:r>
              <a:rPr lang="en-ID" dirty="0">
                <a:effectLst/>
                <a:latin typeface="Times New Roman" panose="02020603050405020304" pitchFamily="18" charset="0"/>
              </a:rPr>
              <a:t>Tonya R (2013)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06008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458</Words>
  <Application>Microsoft Office PowerPoint</Application>
  <PresentationFormat>Widescreen</PresentationFormat>
  <Paragraphs>30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HAKIKAT PEMBELAJARAN BERDIFRENSIASI</vt:lpstr>
      <vt:lpstr> Ciri-ciri Pembelajaran Berdiferensiasi Sumber    (ASCD, 2011) </vt:lpstr>
      <vt:lpstr>PowerPoint Presentation</vt:lpstr>
      <vt:lpstr>PowerPoint Presentation</vt:lpstr>
      <vt:lpstr>Prinsip-Prinsip Pembelajaran Berdiferensiasi</vt:lpstr>
      <vt:lpstr>Keragaman Peserta Didik</vt:lpstr>
      <vt:lpstr>Elemen yang Berdiferensiasi</vt:lpstr>
      <vt:lpstr>Perpaduan antara Elemen Berdiferensiasi dan Keragaman Peserta Didik </vt:lpstr>
      <vt:lpstr>Penilaian dalam Pembelajaran Berdiferensiasi</vt:lpstr>
      <vt:lpstr>PENERAPAN PEMBELAJARAN BERDIFERENSIASI</vt:lpstr>
      <vt:lpstr>Macam-macam Model Pembelajaran dalam strategi dan Teknik pembelajaran Berdiferensiasi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PRINSIP PENGEMBANGAN PEMBELAJARAN BERDIFERENSIASI (DIFFERENTIATED INSTRUCTION)</dc:title>
  <dc:creator>Asus</dc:creator>
  <cp:lastModifiedBy>DELL</cp:lastModifiedBy>
  <cp:revision>8</cp:revision>
  <dcterms:created xsi:type="dcterms:W3CDTF">2022-11-20T03:52:02Z</dcterms:created>
  <dcterms:modified xsi:type="dcterms:W3CDTF">2023-11-17T00:44:49Z</dcterms:modified>
</cp:coreProperties>
</file>